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5" r:id="rId3"/>
    <p:sldId id="258" r:id="rId4"/>
    <p:sldId id="260" r:id="rId5"/>
    <p:sldId id="261" r:id="rId6"/>
    <p:sldId id="263" r:id="rId7"/>
    <p:sldId id="281" r:id="rId8"/>
    <p:sldId id="279" r:id="rId9"/>
    <p:sldId id="270" r:id="rId10"/>
    <p:sldId id="276" r:id="rId11"/>
    <p:sldId id="275" r:id="rId12"/>
    <p:sldId id="277" r:id="rId13"/>
    <p:sldId id="264" r:id="rId14"/>
    <p:sldId id="271" r:id="rId15"/>
    <p:sldId id="278" r:id="rId16"/>
    <p:sldId id="273" r:id="rId17"/>
    <p:sldId id="268" r:id="rId18"/>
    <p:sldId id="26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71" autoAdjust="0"/>
  </p:normalViewPr>
  <p:slideViewPr>
    <p:cSldViewPr>
      <p:cViewPr varScale="1">
        <p:scale>
          <a:sx n="72" d="100"/>
          <a:sy n="72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ACD107-9DA8-478D-A377-807CE168647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045B4C-47AD-4A06-8B5C-28196CA6F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9117B-C6E2-4157-BDBA-9E4903199E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D8747-5D79-4211-ADF3-B71B63009A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2EDE7-34F0-4F5A-BDB2-A052F02E09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CB80F-8858-4C82-9DD9-8CB33887140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207A5-9513-4928-934B-5DF162588E5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9B6F7-7361-479A-AEDB-3AE3936F5B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9CDB0-616B-4CC3-B297-C810926442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FD76C-A736-4282-9BA7-C3FDA57ED4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999A9-AE11-4E8B-A93A-ED9C93BE8D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4DF86-7A72-4F50-890C-8B2CBF5045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89542-3A7E-42FD-B185-823FF86E82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8B111C-BDC9-4FA9-BDAD-F32DE9A2F1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0A21A-EE0B-4625-B514-EBE97CDD97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D9BDA-B707-4F43-9C59-5D8DB81C8A7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FF58B4-2032-43D8-8CB5-0319FFE937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98E2D-CF42-4EE4-AEED-AC2A671622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6CD90-15E0-4F05-ACAB-73C24547B7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1DCD9A-9423-4A66-9D66-CD17056D66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8643C4-3B0E-449D-9F99-60AFA78FD8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B034-09D2-4E2F-B48E-CD72EA8E9F85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92C2-3DBA-40A6-9855-77299205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7DD1-7A3B-4716-8E2B-6CB349360916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3270-69D0-49AF-AF1B-876E5C827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91BC-9A49-4F31-85CA-4643A08946F1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9458-8D38-41FA-90B6-8535DDB5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EBB7-7E7F-4217-9830-E476B8B923A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7DC5-2D57-48FE-9306-44CCCFB8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DDB2-596C-42AD-B068-B72DF636B5BC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CA2C-9F9F-4977-96B6-33F75FBA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D21A-2D4D-4BCF-825F-19FF2548D653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E5AB-B04B-493E-B293-8A3DC507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5FCB-DCA4-402A-99E0-DE0EA334BB65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9249-04D3-4379-8027-C68AF20C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F739-B4C2-42C1-B993-D9E68DC2BDEB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C7B6-F358-4AAC-BBD7-C741B5ABE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0EC8-2711-4B54-A4F3-4D94AF77B76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2ADE-28CB-41F0-A6C4-FBA657C2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928D-B01F-445B-A0A7-015A03D2C75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5DCA-F3A8-456C-8259-AF643AFCA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595D-E94A-464C-AFA4-B657ADF91FFE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707E-8357-4E32-94EC-650664A59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7A84B0-E79D-490C-8442-CADE67F2163F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F5068-FDE9-4181-8E6A-119B948A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677400" cy="72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The Past, Present and Future of Canal Irrigation in India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33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</a:rPr>
              <a:t>Tushaar Shah</a:t>
            </a:r>
          </a:p>
          <a:p>
            <a:pPr>
              <a:spcBef>
                <a:spcPct val="0"/>
              </a:spcBef>
            </a:pPr>
            <a:r>
              <a:rPr lang="en-US" sz="1900" b="1" smtClean="0">
                <a:solidFill>
                  <a:schemeClr val="bg1"/>
                </a:solidFill>
              </a:rPr>
              <a:t>Senior Fellow,</a:t>
            </a:r>
          </a:p>
          <a:p>
            <a:pPr>
              <a:spcBef>
                <a:spcPct val="0"/>
              </a:spcBef>
            </a:pPr>
            <a:r>
              <a:rPr lang="en-US" sz="1900" b="1" smtClean="0">
                <a:solidFill>
                  <a:schemeClr val="bg1"/>
                </a:solidFill>
              </a:rPr>
              <a:t>International Water Management Institute, Colombo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527538"/>
                <a:gridCol w="3401228"/>
                <a:gridCol w="1088691"/>
                <a:gridCol w="1217861"/>
                <a:gridCol w="1235341"/>
                <a:gridCol w="1673343"/>
              </a:tblGrid>
              <a:tr h="1210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Data for 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Major &amp; Medium Schemes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Groundwater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Other 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Minor Irrigation Census, October 2005, Net area irrigated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2000-1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10.23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30.5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5.71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NSSO 59</a:t>
                      </a:r>
                      <a:r>
                        <a:rPr lang="en-US" sz="1800" baseline="30000">
                          <a:latin typeface="Times New Roman"/>
                          <a:ea typeface="Calibri"/>
                        </a:rPr>
                        <a:t>th</a:t>
                      </a:r>
                      <a:r>
                        <a:rPr lang="en-US" sz="1800">
                          <a:latin typeface="Times New Roman"/>
                          <a:ea typeface="Calibri"/>
                        </a:rPr>
                        <a:t> Round: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Jan-Dec 2003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2a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% of  net area sown in kharif irrigated by: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7.75%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28.95%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5.55%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Estimated kharif area irrigated by: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8.37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31.3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5.99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2b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% of net area sown in rabi irrigated by: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7.68%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42.86%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5.79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Estimated rabi area irrigated by: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7.83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43.7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5.91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Estimated </a:t>
                      </a:r>
                      <a:r>
                        <a:rPr lang="en-US" sz="1800" dirty="0">
                          <a:latin typeface="Times New Roman"/>
                          <a:ea typeface="Calibri"/>
                        </a:rPr>
                        <a:t>gross area irrigated by: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16.2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75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11.9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Ministry of Agriculture, Govt. of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India: Net </a:t>
                      </a:r>
                      <a:r>
                        <a:rPr lang="en-US" sz="1800" dirty="0">
                          <a:latin typeface="Times New Roman"/>
                          <a:ea typeface="Calibri"/>
                        </a:rPr>
                        <a:t>area irrigated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by: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2001-2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15.9 mHa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35.04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7.59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Central Water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Commission/ICID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2003-4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31.3 m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4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2849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19800" y="4114800"/>
            <a:ext cx="3124200" cy="1981200"/>
          </a:xfrm>
          <a:prstGeom prst="cloudCallout">
            <a:avLst>
              <a:gd name="adj1" fmla="val -61202"/>
              <a:gd name="adj2" fmla="val 7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Irrigation establishment’s estimate of canal irrigation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5"/>
          <p:cNvSpPr>
            <a:spLocks noChangeShapeType="1"/>
          </p:cNvSpPr>
          <p:nvPr/>
        </p:nvSpPr>
        <p:spPr bwMode="auto">
          <a:xfrm>
            <a:off x="381000" y="15240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42" name="Group 298"/>
          <p:cNvGraphicFramePr>
            <a:graphicFrameLocks noGrp="1"/>
          </p:cNvGraphicFramePr>
          <p:nvPr/>
        </p:nvGraphicFramePr>
        <p:xfrm>
          <a:off x="0" y="0"/>
          <a:ext cx="4054475" cy="6748463"/>
        </p:xfrm>
        <a:graphic>
          <a:graphicData uri="http://schemas.openxmlformats.org/drawingml/2006/table">
            <a:tbl>
              <a:tblPr/>
              <a:tblGrid>
                <a:gridCol w="40544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  Local authority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1.2  State interest in irrigation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1.3  Forced Labor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2.1 Property rights in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2.2 Irrigated cropping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2.3 Incentives in farming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2.4 Ease of exit from farming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2.5 Agrarian 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3.1 Population pressure on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4.1 The cost and effort needed for water lifting and transport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 of irrigation organization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68" name="Group 324"/>
          <p:cNvGraphicFramePr>
            <a:graphicFrameLocks noGrp="1"/>
          </p:cNvGraphicFramePr>
          <p:nvPr/>
        </p:nvGraphicFramePr>
        <p:xfrm>
          <a:off x="5961063" y="0"/>
          <a:ext cx="1582737" cy="6748463"/>
        </p:xfrm>
        <a:graphic>
          <a:graphicData uri="http://schemas.openxmlformats.org/drawingml/2006/table">
            <a:tbl>
              <a:tblPr/>
              <a:tblGrid>
                <a:gridCol w="158273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Colonial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(Constructive Imperialism)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Strong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Revenue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Widespread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No pvt property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Rice; uniform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High land taxes;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Poor mkt links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Low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feudal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Very low; extensive land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 Centralized irrigation system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66"/>
                        </a:gs>
                        <a:gs pos="50000">
                          <a:srgbClr val="CC00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6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464" name="Group 320"/>
          <p:cNvGraphicFramePr>
            <a:graphicFrameLocks noGrp="1"/>
          </p:cNvGraphicFramePr>
          <p:nvPr/>
        </p:nvGraphicFramePr>
        <p:xfrm>
          <a:off x="7543800" y="0"/>
          <a:ext cx="1676400" cy="6748463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Post-Colonial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(Atomistic Irrigation)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Weak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Welfare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Impossible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Pvt land rights;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Diverse;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No taxes;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Mkt access;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egalitarian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Very high; intensification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diversificatio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Individual farmer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CC00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0099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465" name="Group 321"/>
          <p:cNvGraphicFramePr>
            <a:graphicFrameLocks noGrp="1"/>
          </p:cNvGraphicFramePr>
          <p:nvPr/>
        </p:nvGraphicFramePr>
        <p:xfrm>
          <a:off x="4037013" y="0"/>
          <a:ext cx="1906587" cy="6748463"/>
        </p:xfrm>
        <a:graphic>
          <a:graphicData uri="http://schemas.openxmlformats.org/drawingml/2006/table">
            <a:tbl>
              <a:tblPr/>
              <a:tblGrid>
                <a:gridCol w="190658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Pre-Colonial (Adaptive Irrigation)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Strong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Revenue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Rampant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No pvt property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Rice; uniform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High land taxes;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Poor market links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feudal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Very low; extensive land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ngsana New" pitchFamily="18" charset="-34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Irrigation Community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/>
                        </a:gs>
                        <a:gs pos="5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A5002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33400" y="1371600"/>
            <a:ext cx="79248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Canal system= IBM Mainframe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Tubewell</a:t>
            </a:r>
            <a:r>
              <a:rPr lang="en-US" sz="3200" dirty="0"/>
              <a:t>= IBM PC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Diesel Pump= Lap top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For exploiting peasantry through rack-renting, the Colonial administration maintained systems, enforced rules and managed main-systems efficiently. The welfare state failed to  do any of these.</a:t>
            </a:r>
            <a:endParaRPr lang="en-US" sz="24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8600" y="1447800"/>
          <a:ext cx="8686800" cy="5410200"/>
        </p:xfrm>
        <a:graphic>
          <a:graphicData uri="http://schemas.openxmlformats.org/presentationml/2006/ole">
            <p:oleObj spid="_x0000_s45058" name="Document" r:id="rId4" imgW="6078820" imgH="4713979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2057400"/>
            <a:ext cx="7543800" cy="2678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The British earned  11% return on irrigation investments right up to 1945. By 1955,  India was  subsidizing canal irrigation.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In 1938, water fee was the largest source of Punjab government income. In 1960, Bihar abolished water fee because  collection cost was higher than the fee. 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5791200" y="533400"/>
            <a:ext cx="2971800" cy="1295400"/>
          </a:xfrm>
          <a:prstGeom prst="cloudCallout">
            <a:avLst>
              <a:gd name="adj1" fmla="val -69560"/>
              <a:gd name="adj2" fmla="val 339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No incentive for PIM here; winner-take-all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2971800"/>
            <a:ext cx="3200400" cy="1600200"/>
          </a:xfrm>
          <a:prstGeom prst="cloudCallout">
            <a:avLst>
              <a:gd name="adj1" fmla="val 4058"/>
              <a:gd name="adj2" fmla="val 835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 incentive for PIM here either. What do they manage?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324600" y="2743200"/>
            <a:ext cx="2971800" cy="2133600"/>
          </a:xfrm>
          <a:prstGeom prst="cloudCallout">
            <a:avLst>
              <a:gd name="adj1" fmla="val -11156"/>
              <a:gd name="adj2" fmla="val 829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Farmers here are worse off but they too prosper by depleting aquifers using free power.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352800" y="457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2362200" y="228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Can PIM/IMT fix irrigation?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Shrinking of Canal Commands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4648200" cy="46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38"/>
                <a:gridCol w="1288420"/>
                <a:gridCol w="1605742"/>
              </a:tblGrid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213 BCM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413</a:t>
                      </a:r>
                      <a:endParaRPr lang="en-US" b="1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Diversion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 BCM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water circulating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300 BCM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230 BCM</a:t>
                      </a:r>
                      <a:endParaRPr lang="en-US" b="1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Net Area irrigated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 m ha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50-60 m ha </a:t>
                      </a:r>
                      <a:endParaRPr lang="en-US" b="1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Storage/ha of net irrigated area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19000 m</a:t>
                      </a:r>
                      <a:r>
                        <a:rPr lang="en-US" b="1" baseline="30000" dirty="0" smtClean="0"/>
                        <a:t>3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4200 m</a:t>
                      </a:r>
                      <a:r>
                        <a:rPr lang="en-US" b="1" baseline="30000" dirty="0" smtClean="0"/>
                        <a:t>3</a:t>
                      </a:r>
                      <a:endParaRPr lang="en-US" b="1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Canal areas apply 4 times more water than groundwater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good deal evaporates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Spreading surface storages thinly over much larger areas is the best option for conjunctive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" y="228600"/>
            <a:ext cx="26670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Future of Indian Irrigation: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Scenario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Business-as-Usual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Low-level Equilibrium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-23813"/>
            <a:ext cx="9172576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5486400" y="838200"/>
            <a:ext cx="28956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Rehabilitation &amp; Modernization Projects try to do this.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2590800"/>
            <a:ext cx="36576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However, these overlook the changing socio-technical context.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43400" y="2819400"/>
            <a:ext cx="4648200" cy="2438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Blind to the built-in-failure;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Blind also to new opportunities.. South Asian canal commands are unlike any in the world.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-152400"/>
            <a:ext cx="28194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Future of Indian Irrigation: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Scenario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Rehabilitation and Modernization, PIM/IMT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Build-Neglect-Rebuild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298" name="Group 6"/>
          <p:cNvGrpSpPr>
            <a:grpSpLocks/>
          </p:cNvGrpSpPr>
          <p:nvPr/>
        </p:nvGrpSpPr>
        <p:grpSpPr bwMode="auto">
          <a:xfrm>
            <a:off x="2057400" y="685800"/>
            <a:ext cx="533400" cy="838200"/>
            <a:chOff x="2057400" y="685800"/>
            <a:chExt cx="533400" cy="838200"/>
          </a:xfrm>
        </p:grpSpPr>
        <p:sp>
          <p:nvSpPr>
            <p:cNvPr id="3" name="Oval 2"/>
            <p:cNvSpPr/>
            <p:nvPr/>
          </p:nvSpPr>
          <p:spPr>
            <a:xfrm>
              <a:off x="2057400" y="68580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16200000" flipH="1">
              <a:off x="2152650" y="1238250"/>
              <a:ext cx="457200" cy="114300"/>
            </a:xfrm>
            <a:prstGeom prst="line">
              <a:avLst/>
            </a:prstGeom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57400" y="685800"/>
            <a:ext cx="533400" cy="838200"/>
            <a:chOff x="2057400" y="685800"/>
            <a:chExt cx="533400" cy="838200"/>
          </a:xfrm>
        </p:grpSpPr>
        <p:sp>
          <p:nvSpPr>
            <p:cNvPr id="9" name="Oval 8"/>
            <p:cNvSpPr/>
            <p:nvPr/>
          </p:nvSpPr>
          <p:spPr>
            <a:xfrm>
              <a:off x="2057400" y="68580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9" idx="4"/>
            </p:cNvCxnSpPr>
            <p:nvPr/>
          </p:nvCxnSpPr>
          <p:spPr>
            <a:xfrm rot="16200000" flipH="1">
              <a:off x="2152650" y="123825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90800" y="685800"/>
            <a:ext cx="533400" cy="838200"/>
            <a:chOff x="2057400" y="685800"/>
            <a:chExt cx="533400" cy="838200"/>
          </a:xfrm>
        </p:grpSpPr>
        <p:sp>
          <p:nvSpPr>
            <p:cNvPr id="12" name="Oval 11"/>
            <p:cNvSpPr/>
            <p:nvPr/>
          </p:nvSpPr>
          <p:spPr>
            <a:xfrm>
              <a:off x="2057400" y="68580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>
              <a:stCxn id="12" idx="4"/>
            </p:cNvCxnSpPr>
            <p:nvPr/>
          </p:nvCxnSpPr>
          <p:spPr>
            <a:xfrm rot="16200000" flipH="1">
              <a:off x="2152650" y="123825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447800" y="685800"/>
            <a:ext cx="533400" cy="838200"/>
            <a:chOff x="2057400" y="685800"/>
            <a:chExt cx="533400" cy="838200"/>
          </a:xfrm>
        </p:grpSpPr>
        <p:sp>
          <p:nvSpPr>
            <p:cNvPr id="15" name="Oval 14"/>
            <p:cNvSpPr/>
            <p:nvPr/>
          </p:nvSpPr>
          <p:spPr>
            <a:xfrm>
              <a:off x="2057400" y="68580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5" idx="4"/>
            </p:cNvCxnSpPr>
            <p:nvPr/>
          </p:nvCxnSpPr>
          <p:spPr>
            <a:xfrm rot="16200000" flipH="1">
              <a:off x="2152650" y="123825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 rot="-4431858">
            <a:off x="427832" y="1191419"/>
            <a:ext cx="2065337" cy="2073275"/>
            <a:chOff x="2057400" y="685800"/>
            <a:chExt cx="1676400" cy="914400"/>
          </a:xfrm>
        </p:grpSpPr>
        <p:sp>
          <p:nvSpPr>
            <p:cNvPr id="18" name="Oval 17"/>
            <p:cNvSpPr/>
            <p:nvPr/>
          </p:nvSpPr>
          <p:spPr>
            <a:xfrm>
              <a:off x="2056688" y="685361"/>
              <a:ext cx="533459" cy="38088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>
              <a:stCxn id="18" idx="4"/>
            </p:cNvCxnSpPr>
            <p:nvPr/>
          </p:nvCxnSpPr>
          <p:spPr>
            <a:xfrm rot="16200000" flipH="1">
              <a:off x="2761422" y="627965"/>
              <a:ext cx="533517" cy="1409671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 rot="-4431858">
            <a:off x="992188" y="304800"/>
            <a:ext cx="1520825" cy="3051175"/>
            <a:chOff x="2057400" y="685800"/>
            <a:chExt cx="1676400" cy="914400"/>
          </a:xfrm>
        </p:grpSpPr>
        <p:sp>
          <p:nvSpPr>
            <p:cNvPr id="22" name="Oval 21"/>
            <p:cNvSpPr/>
            <p:nvPr/>
          </p:nvSpPr>
          <p:spPr>
            <a:xfrm>
              <a:off x="2059532" y="685463"/>
              <a:ext cx="533718" cy="38107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2" idx="4"/>
            </p:cNvCxnSpPr>
            <p:nvPr/>
          </p:nvCxnSpPr>
          <p:spPr>
            <a:xfrm rot="16200000" flipH="1">
              <a:off x="2762266" y="628135"/>
              <a:ext cx="533321" cy="1410416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3436124">
            <a:off x="6704013" y="730250"/>
            <a:ext cx="533400" cy="838200"/>
            <a:chOff x="2057400" y="685800"/>
            <a:chExt cx="533400" cy="838200"/>
          </a:xfrm>
        </p:grpSpPr>
        <p:sp>
          <p:nvSpPr>
            <p:cNvPr id="25" name="Oval 24"/>
            <p:cNvSpPr/>
            <p:nvPr/>
          </p:nvSpPr>
          <p:spPr>
            <a:xfrm>
              <a:off x="2057098" y="685861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>
              <a:stCxn id="25" idx="4"/>
            </p:cNvCxnSpPr>
            <p:nvPr/>
          </p:nvCxnSpPr>
          <p:spPr>
            <a:xfrm rot="16200000" flipH="1">
              <a:off x="2151981" y="123880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3436124">
            <a:off x="6173788" y="717550"/>
            <a:ext cx="533400" cy="838200"/>
            <a:chOff x="2057400" y="685800"/>
            <a:chExt cx="533400" cy="838200"/>
          </a:xfrm>
        </p:grpSpPr>
        <p:sp>
          <p:nvSpPr>
            <p:cNvPr id="28" name="Oval 27"/>
            <p:cNvSpPr/>
            <p:nvPr/>
          </p:nvSpPr>
          <p:spPr>
            <a:xfrm>
              <a:off x="2057098" y="685861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>
              <a:stCxn id="28" idx="4"/>
            </p:cNvCxnSpPr>
            <p:nvPr/>
          </p:nvCxnSpPr>
          <p:spPr>
            <a:xfrm rot="16200000" flipH="1">
              <a:off x="2151981" y="123880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 rot="3436124">
            <a:off x="7389813" y="717550"/>
            <a:ext cx="533400" cy="838200"/>
            <a:chOff x="2057400" y="685800"/>
            <a:chExt cx="533400" cy="838200"/>
          </a:xfrm>
        </p:grpSpPr>
        <p:sp>
          <p:nvSpPr>
            <p:cNvPr id="31" name="Oval 30"/>
            <p:cNvSpPr/>
            <p:nvPr/>
          </p:nvSpPr>
          <p:spPr>
            <a:xfrm>
              <a:off x="2057098" y="685861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 rot="16200000" flipH="1">
              <a:off x="2151981" y="123880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 rot="7324971">
            <a:off x="7621588" y="1401763"/>
            <a:ext cx="533400" cy="838200"/>
            <a:chOff x="2057400" y="685800"/>
            <a:chExt cx="533400" cy="838200"/>
          </a:xfrm>
        </p:grpSpPr>
        <p:sp>
          <p:nvSpPr>
            <p:cNvPr id="34" name="Oval 33"/>
            <p:cNvSpPr/>
            <p:nvPr/>
          </p:nvSpPr>
          <p:spPr>
            <a:xfrm>
              <a:off x="2056755" y="68622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 rot="16200000" flipH="1">
              <a:off x="2151795" y="123917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 rot="7968255">
            <a:off x="7088188" y="1417638"/>
            <a:ext cx="533400" cy="838200"/>
            <a:chOff x="2057400" y="685800"/>
            <a:chExt cx="533400" cy="838200"/>
          </a:xfrm>
        </p:grpSpPr>
        <p:sp>
          <p:nvSpPr>
            <p:cNvPr id="37" name="Oval 36"/>
            <p:cNvSpPr/>
            <p:nvPr/>
          </p:nvSpPr>
          <p:spPr>
            <a:xfrm>
              <a:off x="2057114" y="687472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>
              <a:stCxn id="37" idx="4"/>
            </p:cNvCxnSpPr>
            <p:nvPr/>
          </p:nvCxnSpPr>
          <p:spPr>
            <a:xfrm rot="16200000" flipH="1">
              <a:off x="2152169" y="1239770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/>
          </p:cNvGrpSpPr>
          <p:nvPr/>
        </p:nvGrpSpPr>
        <p:grpSpPr bwMode="auto">
          <a:xfrm rot="7324971">
            <a:off x="6572250" y="1273175"/>
            <a:ext cx="533400" cy="1060450"/>
            <a:chOff x="2057400" y="685800"/>
            <a:chExt cx="533400" cy="838200"/>
          </a:xfrm>
        </p:grpSpPr>
        <p:sp>
          <p:nvSpPr>
            <p:cNvPr id="40" name="Oval 39"/>
            <p:cNvSpPr/>
            <p:nvPr/>
          </p:nvSpPr>
          <p:spPr>
            <a:xfrm>
              <a:off x="2056674" y="686464"/>
              <a:ext cx="533400" cy="3814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40" idx="4"/>
            </p:cNvCxnSpPr>
            <p:nvPr/>
          </p:nvCxnSpPr>
          <p:spPr>
            <a:xfrm rot="16200000" flipH="1">
              <a:off x="2151923" y="1239088"/>
              <a:ext cx="456744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 rot="4793894">
            <a:off x="7278688" y="2051050"/>
            <a:ext cx="533400" cy="838200"/>
            <a:chOff x="2057400" y="685800"/>
            <a:chExt cx="533400" cy="838200"/>
          </a:xfrm>
        </p:grpSpPr>
        <p:sp>
          <p:nvSpPr>
            <p:cNvPr id="43" name="Oval 42"/>
            <p:cNvSpPr/>
            <p:nvPr/>
          </p:nvSpPr>
          <p:spPr>
            <a:xfrm>
              <a:off x="2056025" y="68679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>
              <a:stCxn id="43" idx="4"/>
            </p:cNvCxnSpPr>
            <p:nvPr/>
          </p:nvCxnSpPr>
          <p:spPr>
            <a:xfrm rot="16200000" flipH="1">
              <a:off x="2151836" y="1238387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 rot="4793894">
            <a:off x="7888288" y="2203450"/>
            <a:ext cx="533400" cy="838200"/>
            <a:chOff x="2057400" y="685800"/>
            <a:chExt cx="533400" cy="838200"/>
          </a:xfrm>
        </p:grpSpPr>
        <p:sp>
          <p:nvSpPr>
            <p:cNvPr id="46" name="Oval 45"/>
            <p:cNvSpPr/>
            <p:nvPr/>
          </p:nvSpPr>
          <p:spPr>
            <a:xfrm>
              <a:off x="2056025" y="68679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46" idx="4"/>
            </p:cNvCxnSpPr>
            <p:nvPr/>
          </p:nvCxnSpPr>
          <p:spPr>
            <a:xfrm rot="16200000" flipH="1">
              <a:off x="2151836" y="1238387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 rot="4793894">
            <a:off x="6897688" y="2051050"/>
            <a:ext cx="533400" cy="838200"/>
            <a:chOff x="2057400" y="685800"/>
            <a:chExt cx="533400" cy="838200"/>
          </a:xfrm>
        </p:grpSpPr>
        <p:sp>
          <p:nvSpPr>
            <p:cNvPr id="49" name="Oval 48"/>
            <p:cNvSpPr/>
            <p:nvPr/>
          </p:nvSpPr>
          <p:spPr>
            <a:xfrm>
              <a:off x="2056025" y="68679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>
            <a:xfrm rot="16200000" flipH="1">
              <a:off x="2151836" y="1238387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/>
          </p:cNvGrpSpPr>
          <p:nvPr/>
        </p:nvGrpSpPr>
        <p:grpSpPr bwMode="auto">
          <a:xfrm rot="4793894">
            <a:off x="6364288" y="2063750"/>
            <a:ext cx="533400" cy="838200"/>
            <a:chOff x="2057400" y="685800"/>
            <a:chExt cx="533400" cy="838200"/>
          </a:xfrm>
        </p:grpSpPr>
        <p:sp>
          <p:nvSpPr>
            <p:cNvPr id="52" name="Oval 51"/>
            <p:cNvSpPr/>
            <p:nvPr/>
          </p:nvSpPr>
          <p:spPr>
            <a:xfrm>
              <a:off x="2056025" y="68679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3" name="Straight Connector 52"/>
            <p:cNvCxnSpPr>
              <a:stCxn id="52" idx="4"/>
            </p:cNvCxnSpPr>
            <p:nvPr/>
          </p:nvCxnSpPr>
          <p:spPr>
            <a:xfrm rot="16200000" flipH="1">
              <a:off x="2151836" y="1238387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/>
          </p:cNvGrpSpPr>
          <p:nvPr/>
        </p:nvGrpSpPr>
        <p:grpSpPr bwMode="auto">
          <a:xfrm rot="7664032">
            <a:off x="6915150" y="2544763"/>
            <a:ext cx="533400" cy="838200"/>
            <a:chOff x="2057400" y="685800"/>
            <a:chExt cx="533400" cy="838200"/>
          </a:xfrm>
        </p:grpSpPr>
        <p:sp>
          <p:nvSpPr>
            <p:cNvPr id="55" name="Oval 54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>
              <a:stCxn id="55" idx="4"/>
            </p:cNvCxnSpPr>
            <p:nvPr/>
          </p:nvCxnSpPr>
          <p:spPr>
            <a:xfrm rot="16200000" flipH="1">
              <a:off x="2152672" y="1238362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>
            <a:grpSpLocks/>
          </p:cNvGrpSpPr>
          <p:nvPr/>
        </p:nvGrpSpPr>
        <p:grpSpPr bwMode="auto">
          <a:xfrm rot="7664032">
            <a:off x="7543800" y="2562225"/>
            <a:ext cx="533400" cy="838200"/>
            <a:chOff x="2057400" y="685800"/>
            <a:chExt cx="533400" cy="838200"/>
          </a:xfrm>
        </p:grpSpPr>
        <p:sp>
          <p:nvSpPr>
            <p:cNvPr id="58" name="Oval 57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9" name="Straight Connector 58"/>
            <p:cNvCxnSpPr>
              <a:stCxn id="58" idx="4"/>
            </p:cNvCxnSpPr>
            <p:nvPr/>
          </p:nvCxnSpPr>
          <p:spPr>
            <a:xfrm rot="16200000" flipH="1">
              <a:off x="2152673" y="123836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/>
          </p:cNvGrpSpPr>
          <p:nvPr/>
        </p:nvGrpSpPr>
        <p:grpSpPr bwMode="auto">
          <a:xfrm rot="7664032">
            <a:off x="8229600" y="2562225"/>
            <a:ext cx="533400" cy="838200"/>
            <a:chOff x="2057400" y="685800"/>
            <a:chExt cx="533400" cy="838200"/>
          </a:xfrm>
        </p:grpSpPr>
        <p:sp>
          <p:nvSpPr>
            <p:cNvPr id="61" name="Oval 60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>
            <a:xfrm rot="16200000" flipH="1">
              <a:off x="2152673" y="123836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7664032">
            <a:off x="8382000" y="3686175"/>
            <a:ext cx="533400" cy="838200"/>
            <a:chOff x="2057400" y="685800"/>
            <a:chExt cx="533400" cy="838200"/>
          </a:xfrm>
        </p:grpSpPr>
        <p:sp>
          <p:nvSpPr>
            <p:cNvPr id="64" name="Oval 63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5" name="Straight Connector 64"/>
            <p:cNvCxnSpPr>
              <a:stCxn id="64" idx="4"/>
            </p:cNvCxnSpPr>
            <p:nvPr/>
          </p:nvCxnSpPr>
          <p:spPr>
            <a:xfrm rot="16200000" flipH="1">
              <a:off x="2152673" y="123836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/>
          </p:cNvGrpSpPr>
          <p:nvPr/>
        </p:nvGrpSpPr>
        <p:grpSpPr bwMode="auto">
          <a:xfrm rot="7664032">
            <a:off x="7772400" y="3705225"/>
            <a:ext cx="533400" cy="838200"/>
            <a:chOff x="2057400" y="685800"/>
            <a:chExt cx="533400" cy="838200"/>
          </a:xfrm>
        </p:grpSpPr>
        <p:sp>
          <p:nvSpPr>
            <p:cNvPr id="67" name="Oval 66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8" name="Straight Connector 67"/>
            <p:cNvCxnSpPr>
              <a:stCxn id="67" idx="4"/>
            </p:cNvCxnSpPr>
            <p:nvPr/>
          </p:nvCxnSpPr>
          <p:spPr>
            <a:xfrm rot="16200000" flipH="1">
              <a:off x="2152673" y="123836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/>
          </p:cNvGrpSpPr>
          <p:nvPr/>
        </p:nvGrpSpPr>
        <p:grpSpPr bwMode="auto">
          <a:xfrm rot="7664032">
            <a:off x="7162800" y="3705225"/>
            <a:ext cx="533400" cy="838200"/>
            <a:chOff x="2057400" y="685800"/>
            <a:chExt cx="533400" cy="838200"/>
          </a:xfrm>
        </p:grpSpPr>
        <p:sp>
          <p:nvSpPr>
            <p:cNvPr id="70" name="Oval 69"/>
            <p:cNvSpPr/>
            <p:nvPr/>
          </p:nvSpPr>
          <p:spPr>
            <a:xfrm>
              <a:off x="2058099" y="687033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>
              <a:stCxn id="70" idx="4"/>
            </p:cNvCxnSpPr>
            <p:nvPr/>
          </p:nvCxnSpPr>
          <p:spPr>
            <a:xfrm rot="16200000" flipH="1">
              <a:off x="2152673" y="1238361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 rot="2563628">
            <a:off x="7910513" y="3117850"/>
            <a:ext cx="533400" cy="838200"/>
            <a:chOff x="2057400" y="685800"/>
            <a:chExt cx="533400" cy="838200"/>
          </a:xfrm>
        </p:grpSpPr>
        <p:sp>
          <p:nvSpPr>
            <p:cNvPr id="73" name="Oval 72"/>
            <p:cNvSpPr/>
            <p:nvPr/>
          </p:nvSpPr>
          <p:spPr>
            <a:xfrm>
              <a:off x="2056342" y="686305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4" name="Straight Connector 73"/>
            <p:cNvCxnSpPr>
              <a:stCxn id="73" idx="4"/>
            </p:cNvCxnSpPr>
            <p:nvPr/>
          </p:nvCxnSpPr>
          <p:spPr>
            <a:xfrm rot="16200000" flipH="1">
              <a:off x="2151999" y="1237603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 rot="2563628">
            <a:off x="8548688" y="3194050"/>
            <a:ext cx="533400" cy="838200"/>
            <a:chOff x="2057400" y="685800"/>
            <a:chExt cx="533400" cy="838200"/>
          </a:xfrm>
        </p:grpSpPr>
        <p:sp>
          <p:nvSpPr>
            <p:cNvPr id="76" name="Oval 75"/>
            <p:cNvSpPr/>
            <p:nvPr/>
          </p:nvSpPr>
          <p:spPr>
            <a:xfrm>
              <a:off x="2056342" y="686305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 rot="16200000" flipH="1">
              <a:off x="2151999" y="1237603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>
            <a:grpSpLocks/>
          </p:cNvGrpSpPr>
          <p:nvPr/>
        </p:nvGrpSpPr>
        <p:grpSpPr bwMode="auto">
          <a:xfrm rot="2563628">
            <a:off x="7148513" y="3270250"/>
            <a:ext cx="533400" cy="838200"/>
            <a:chOff x="2057400" y="685800"/>
            <a:chExt cx="533400" cy="838200"/>
          </a:xfrm>
        </p:grpSpPr>
        <p:sp>
          <p:nvSpPr>
            <p:cNvPr id="79" name="Oval 78"/>
            <p:cNvSpPr/>
            <p:nvPr/>
          </p:nvSpPr>
          <p:spPr>
            <a:xfrm>
              <a:off x="2056342" y="686305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0" name="Straight Connector 79"/>
            <p:cNvCxnSpPr>
              <a:stCxn id="79" idx="4"/>
            </p:cNvCxnSpPr>
            <p:nvPr/>
          </p:nvCxnSpPr>
          <p:spPr>
            <a:xfrm rot="16200000" flipH="1">
              <a:off x="2151999" y="1237603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>
            <a:grpSpLocks/>
          </p:cNvGrpSpPr>
          <p:nvPr/>
        </p:nvGrpSpPr>
        <p:grpSpPr bwMode="auto">
          <a:xfrm rot="2563628">
            <a:off x="6157913" y="3117850"/>
            <a:ext cx="533400" cy="838200"/>
            <a:chOff x="2057400" y="685800"/>
            <a:chExt cx="533400" cy="838200"/>
          </a:xfrm>
        </p:grpSpPr>
        <p:sp>
          <p:nvSpPr>
            <p:cNvPr id="82" name="Oval 81"/>
            <p:cNvSpPr/>
            <p:nvPr/>
          </p:nvSpPr>
          <p:spPr>
            <a:xfrm>
              <a:off x="2056342" y="686305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3" name="Straight Connector 82"/>
            <p:cNvCxnSpPr>
              <a:stCxn id="82" idx="4"/>
            </p:cNvCxnSpPr>
            <p:nvPr/>
          </p:nvCxnSpPr>
          <p:spPr>
            <a:xfrm rot="16200000" flipH="1">
              <a:off x="2151999" y="1237603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/>
          </p:cNvGrpSpPr>
          <p:nvPr/>
        </p:nvGrpSpPr>
        <p:grpSpPr bwMode="auto">
          <a:xfrm rot="9330125">
            <a:off x="6702425" y="3883025"/>
            <a:ext cx="533400" cy="838200"/>
            <a:chOff x="2057400" y="685800"/>
            <a:chExt cx="533400" cy="838200"/>
          </a:xfrm>
        </p:grpSpPr>
        <p:sp>
          <p:nvSpPr>
            <p:cNvPr id="85" name="Oval 84"/>
            <p:cNvSpPr/>
            <p:nvPr/>
          </p:nvSpPr>
          <p:spPr>
            <a:xfrm>
              <a:off x="2058403" y="686320"/>
              <a:ext cx="5334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6" name="Straight Connector 85"/>
            <p:cNvCxnSpPr>
              <a:stCxn id="85" idx="4"/>
            </p:cNvCxnSpPr>
            <p:nvPr/>
          </p:nvCxnSpPr>
          <p:spPr>
            <a:xfrm rot="16200000" flipH="1">
              <a:off x="2152865" y="1239622"/>
              <a:ext cx="457200" cy="1143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>
            <a:grpSpLocks/>
          </p:cNvGrpSpPr>
          <p:nvPr/>
        </p:nvGrpSpPr>
        <p:grpSpPr bwMode="auto">
          <a:xfrm rot="-4431858">
            <a:off x="580232" y="2255044"/>
            <a:ext cx="2065337" cy="2073275"/>
            <a:chOff x="2057400" y="685800"/>
            <a:chExt cx="1676400" cy="914400"/>
          </a:xfrm>
        </p:grpSpPr>
        <p:sp>
          <p:nvSpPr>
            <p:cNvPr id="88" name="Oval 87"/>
            <p:cNvSpPr/>
            <p:nvPr/>
          </p:nvSpPr>
          <p:spPr>
            <a:xfrm>
              <a:off x="2056688" y="685361"/>
              <a:ext cx="533459" cy="38088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9" name="Straight Connector 88"/>
            <p:cNvCxnSpPr>
              <a:stCxn id="88" idx="4"/>
            </p:cNvCxnSpPr>
            <p:nvPr/>
          </p:nvCxnSpPr>
          <p:spPr>
            <a:xfrm rot="16200000" flipH="1">
              <a:off x="2761422" y="627965"/>
              <a:ext cx="533517" cy="1409671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>
            <a:grpSpLocks/>
          </p:cNvGrpSpPr>
          <p:nvPr/>
        </p:nvGrpSpPr>
        <p:grpSpPr bwMode="auto">
          <a:xfrm rot="-4431858">
            <a:off x="1351756" y="2120107"/>
            <a:ext cx="1436687" cy="1936750"/>
            <a:chOff x="2057400" y="685800"/>
            <a:chExt cx="1676400" cy="914400"/>
          </a:xfrm>
        </p:grpSpPr>
        <p:sp>
          <p:nvSpPr>
            <p:cNvPr id="91" name="Oval 90"/>
            <p:cNvSpPr/>
            <p:nvPr/>
          </p:nvSpPr>
          <p:spPr>
            <a:xfrm>
              <a:off x="2057092" y="685612"/>
              <a:ext cx="533484" cy="38075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2" name="Straight Connector 91"/>
            <p:cNvCxnSpPr>
              <a:stCxn id="91" idx="4"/>
            </p:cNvCxnSpPr>
            <p:nvPr/>
          </p:nvCxnSpPr>
          <p:spPr>
            <a:xfrm rot="16200000" flipH="1">
              <a:off x="2762904" y="628454"/>
              <a:ext cx="533650" cy="1409659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>
            <a:grpSpLocks/>
          </p:cNvGrpSpPr>
          <p:nvPr/>
        </p:nvGrpSpPr>
        <p:grpSpPr bwMode="auto">
          <a:xfrm rot="-4431858">
            <a:off x="1504156" y="3482182"/>
            <a:ext cx="1436687" cy="1936750"/>
            <a:chOff x="2057400" y="685800"/>
            <a:chExt cx="1676400" cy="914400"/>
          </a:xfrm>
        </p:grpSpPr>
        <p:sp>
          <p:nvSpPr>
            <p:cNvPr id="94" name="Oval 93"/>
            <p:cNvSpPr/>
            <p:nvPr/>
          </p:nvSpPr>
          <p:spPr>
            <a:xfrm>
              <a:off x="2057092" y="685612"/>
              <a:ext cx="533484" cy="38075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5" name="Straight Connector 94"/>
            <p:cNvCxnSpPr>
              <a:stCxn id="94" idx="4"/>
            </p:cNvCxnSpPr>
            <p:nvPr/>
          </p:nvCxnSpPr>
          <p:spPr>
            <a:xfrm rot="16200000" flipH="1">
              <a:off x="2762904" y="628454"/>
              <a:ext cx="533650" cy="1409659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/>
          </p:cNvGrpSpPr>
          <p:nvPr/>
        </p:nvGrpSpPr>
        <p:grpSpPr bwMode="auto">
          <a:xfrm rot="-4431858">
            <a:off x="640556" y="3496469"/>
            <a:ext cx="1436688" cy="1936750"/>
            <a:chOff x="2057400" y="685800"/>
            <a:chExt cx="1676400" cy="914400"/>
          </a:xfrm>
        </p:grpSpPr>
        <p:sp>
          <p:nvSpPr>
            <p:cNvPr id="97" name="Oval 96"/>
            <p:cNvSpPr/>
            <p:nvPr/>
          </p:nvSpPr>
          <p:spPr>
            <a:xfrm>
              <a:off x="2057092" y="685611"/>
              <a:ext cx="533484" cy="38075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8" name="Straight Connector 97"/>
            <p:cNvCxnSpPr>
              <a:stCxn id="97" idx="4"/>
            </p:cNvCxnSpPr>
            <p:nvPr/>
          </p:nvCxnSpPr>
          <p:spPr>
            <a:xfrm rot="16200000" flipH="1">
              <a:off x="2762903" y="628455"/>
              <a:ext cx="533650" cy="140965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/>
          <p:cNvSpPr/>
          <p:nvPr/>
        </p:nvSpPr>
        <p:spPr>
          <a:xfrm>
            <a:off x="457200" y="228600"/>
            <a:ext cx="26670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Future of Indian Irrigation: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Scenario III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Fuse Formal with Informal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915150"/>
        </p:xfrm>
        <a:graphic>
          <a:graphicData uri="http://schemas.openxmlformats.org/drawingml/2006/table">
            <a:tbl>
              <a:tblPr/>
              <a:tblGrid>
                <a:gridCol w="304800"/>
                <a:gridCol w="4648200"/>
                <a:gridCol w="2700338"/>
                <a:gridCol w="1490662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#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System modification and adaptation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Examples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How widespread is this in India?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Classical Canal Irrigation: The System operates as designed; wells are driven out by gravity flow irrigation. 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 Mahi command in early 1970’s;  Bhakra command in the 1950’s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at all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Main system delivers water in farm ponds (diggi’s) fortnightly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Indira Gandhi canal, Rajasthan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very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Main system delivers water in village ponds as intermediate storages; farmers irrigate by gravity or lift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Sardar Sarovar; System tanks in South India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Some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Main system delivers water into canals; farmers/groups lift and irrigate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Mahi system; Upper Krishna, Sardar Sarovar command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Very widespread throughout India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Main system delivers water to a village contractor on volumetric basis and he allocates water to farmers and collects water fees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Several systems in China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This model is spreading in China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Main system recharges the aquifers in the command; much  irrigation surplus results from tubewell irrigation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Bhakra; Mahi; Upper Krishna basin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Very very widespread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Irrigation tanks support well irrigation in their command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Tamilnadu; AP, Karnataka, Eastern Rajasthan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Very, very widespread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Irrigation tanks converted into percolation tanks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Tamilnadu; Rayalaseema in Andhra Pradesh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very, but gaining</a:t>
                      </a:r>
                    </a:p>
                  </a:txBody>
                  <a:tcPr marL="65509" marR="65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7398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leapfrogging Indian public irrigation, what is needed is: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Redefine the role of irrigation </a:t>
            </a:r>
            <a:r>
              <a:rPr lang="en-US" sz="2400" dirty="0" err="1"/>
              <a:t>deptt</a:t>
            </a:r>
            <a:r>
              <a:rPr lang="en-US" sz="2400" dirty="0"/>
              <a:t>.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Capacity building  in irrigation bureaucracies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Culture change; performance orientation; incentives and authority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Improved main-system management;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Public private partnership in water distribution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 maximize areas under conjunctive use.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Thank you.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677400" cy="72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-457200"/>
            <a:ext cx="9525000" cy="8229600"/>
          </a:xfrm>
          <a:prstGeom prst="roundRect">
            <a:avLst/>
          </a:prstGeom>
          <a:solidFill>
            <a:schemeClr val="bg2">
              <a:lumMod val="75000"/>
              <a:alpha val="47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2895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3505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3352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4495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3352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3657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3505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4648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0" y="3505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3733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76800" y="3581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4724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86400" y="3581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1000" y="4495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5486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816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00800" y="3581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818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4572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914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14800" y="1524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1371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05400" y="1371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2286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720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276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00800" y="1371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81800" y="1219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2362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1219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340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48400" y="2895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3246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410200" y="2667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91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24600" y="3657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008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20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0010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153400" y="2743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106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812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362200" y="1143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133600" y="2286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90800" y="1143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57400" y="2057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4384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90800" y="3048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670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886200" y="1143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67200" y="990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19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990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28600" y="762000"/>
            <a:ext cx="5486400" cy="2743200"/>
          </a:xfrm>
          <a:prstGeom prst="cloudCallout">
            <a:avLst>
              <a:gd name="adj1" fmla="val -27651"/>
              <a:gd name="adj2" fmla="val 72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Indian agrarian land </a:t>
            </a:r>
            <a:r>
              <a:rPr lang="en-US" dirty="0" err="1">
                <a:solidFill>
                  <a:schemeClr val="tx1"/>
                </a:solidFill>
              </a:rPr>
              <a:t>scape</a:t>
            </a:r>
            <a:r>
              <a:rPr lang="en-US" dirty="0">
                <a:solidFill>
                  <a:schemeClr val="tx1"/>
                </a:solidFill>
              </a:rPr>
              <a:t> circa 1800. A great deal of adaptive small-scale community irrigation.  But irrigation-surface and ground-- used only 5-10% of blue water resources and rivers were pretty much left alone.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Moon 67"/>
          <p:cNvSpPr/>
          <p:nvPr/>
        </p:nvSpPr>
        <p:spPr>
          <a:xfrm rot="18925628">
            <a:off x="5943600" y="4343400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Moon 68"/>
          <p:cNvSpPr/>
          <p:nvPr/>
        </p:nvSpPr>
        <p:spPr>
          <a:xfrm rot="17695601">
            <a:off x="6096000" y="5026025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Moon 69"/>
          <p:cNvSpPr/>
          <p:nvPr/>
        </p:nvSpPr>
        <p:spPr>
          <a:xfrm rot="17695601">
            <a:off x="6872288" y="5178425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Moon 70"/>
          <p:cNvSpPr/>
          <p:nvPr/>
        </p:nvSpPr>
        <p:spPr>
          <a:xfrm rot="15993012">
            <a:off x="7329488" y="38719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Moon 71"/>
          <p:cNvSpPr/>
          <p:nvPr/>
        </p:nvSpPr>
        <p:spPr>
          <a:xfrm rot="15993012">
            <a:off x="5116513" y="37449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Moon 72"/>
          <p:cNvSpPr/>
          <p:nvPr/>
        </p:nvSpPr>
        <p:spPr>
          <a:xfrm rot="15993012">
            <a:off x="3821113" y="38973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Moon 73"/>
          <p:cNvSpPr/>
          <p:nvPr/>
        </p:nvSpPr>
        <p:spPr>
          <a:xfrm rot="15993012">
            <a:off x="3973513" y="50180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Moon 74"/>
          <p:cNvSpPr/>
          <p:nvPr/>
        </p:nvSpPr>
        <p:spPr>
          <a:xfrm rot="15993012">
            <a:off x="2906713" y="51704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Moon 75"/>
          <p:cNvSpPr/>
          <p:nvPr/>
        </p:nvSpPr>
        <p:spPr>
          <a:xfrm rot="15993012">
            <a:off x="3059113" y="57038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Moon 76"/>
          <p:cNvSpPr/>
          <p:nvPr/>
        </p:nvSpPr>
        <p:spPr>
          <a:xfrm rot="15993012">
            <a:off x="1839913" y="58562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Moon 77"/>
          <p:cNvSpPr/>
          <p:nvPr/>
        </p:nvSpPr>
        <p:spPr>
          <a:xfrm rot="17695601">
            <a:off x="6248400" y="55006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Moon 78"/>
          <p:cNvSpPr/>
          <p:nvPr/>
        </p:nvSpPr>
        <p:spPr>
          <a:xfrm rot="17695601">
            <a:off x="7253288" y="58816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95400" y="3048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3657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3505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4648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4648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724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4495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5486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6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3581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818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4572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914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4800" y="1676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054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1000" y="2286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1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008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818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2362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914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40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15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2667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91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0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010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53400" y="2743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6106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33600" y="2438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908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057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862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67200" y="1143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9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6800" y="1066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4800" y="3200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24200" y="1828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00400" y="2438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3000" y="2590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002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676400" y="2209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956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381000" y="-304800"/>
            <a:ext cx="9525000" cy="8229600"/>
          </a:xfrm>
          <a:prstGeom prst="roundRect">
            <a:avLst/>
          </a:prstGeom>
          <a:solidFill>
            <a:schemeClr val="bg2">
              <a:lumMod val="75000"/>
              <a:alpha val="47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Moon 54"/>
          <p:cNvSpPr/>
          <p:nvPr/>
        </p:nvSpPr>
        <p:spPr>
          <a:xfrm rot="18925628">
            <a:off x="5943600" y="4343400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Moon 55"/>
          <p:cNvSpPr/>
          <p:nvPr/>
        </p:nvSpPr>
        <p:spPr>
          <a:xfrm rot="17695601">
            <a:off x="6096000" y="5026025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Moon 56"/>
          <p:cNvSpPr/>
          <p:nvPr/>
        </p:nvSpPr>
        <p:spPr>
          <a:xfrm rot="17695601">
            <a:off x="6872288" y="5178425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Moon 57"/>
          <p:cNvSpPr/>
          <p:nvPr/>
        </p:nvSpPr>
        <p:spPr>
          <a:xfrm rot="15993012">
            <a:off x="7329488" y="38719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Moon 58"/>
          <p:cNvSpPr/>
          <p:nvPr/>
        </p:nvSpPr>
        <p:spPr>
          <a:xfrm rot="15993012">
            <a:off x="5116513" y="37449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Moon 59"/>
          <p:cNvSpPr/>
          <p:nvPr/>
        </p:nvSpPr>
        <p:spPr>
          <a:xfrm rot="15993012">
            <a:off x="3821113" y="3897313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Moon 60"/>
          <p:cNvSpPr/>
          <p:nvPr/>
        </p:nvSpPr>
        <p:spPr>
          <a:xfrm rot="15993012">
            <a:off x="3973513" y="50180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Moon 61"/>
          <p:cNvSpPr/>
          <p:nvPr/>
        </p:nvSpPr>
        <p:spPr>
          <a:xfrm rot="15993012">
            <a:off x="2906713" y="51704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Moon 62"/>
          <p:cNvSpPr/>
          <p:nvPr/>
        </p:nvSpPr>
        <p:spPr>
          <a:xfrm rot="15993012">
            <a:off x="3059113" y="57038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Moon 63"/>
          <p:cNvSpPr/>
          <p:nvPr/>
        </p:nvSpPr>
        <p:spPr>
          <a:xfrm rot="15993012">
            <a:off x="1839913" y="58562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Moon 64"/>
          <p:cNvSpPr/>
          <p:nvPr/>
        </p:nvSpPr>
        <p:spPr>
          <a:xfrm rot="17695601">
            <a:off x="6248400" y="55006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Moon 65"/>
          <p:cNvSpPr/>
          <p:nvPr/>
        </p:nvSpPr>
        <p:spPr>
          <a:xfrm rot="17695601">
            <a:off x="7253288" y="5881688"/>
            <a:ext cx="381000" cy="381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Cloud Callout 66"/>
          <p:cNvSpPr/>
          <p:nvPr/>
        </p:nvSpPr>
        <p:spPr>
          <a:xfrm>
            <a:off x="5715000" y="1143000"/>
            <a:ext cx="3429000" cy="2362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East India Company saw  in canal irrigation a business opportunity.. To combine ‘interests of commerce with charity’.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1295400" y="3048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2000" y="3657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43000" y="3505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95400" y="4648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71800" y="4648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8200" y="4724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91000" y="4495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5720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81600" y="4343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00800" y="3581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7818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34200" y="4572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91400" y="3429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14800" y="1676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958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48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1054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191000" y="2286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720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181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008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818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934200" y="2362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3914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334000" y="1905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715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3246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10200" y="2667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912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400800" y="2514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00" y="1752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0010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53400" y="2743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610600" y="16002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33600" y="2438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908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67000" y="2057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886200" y="1295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267200" y="11430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419600" y="21336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876800" y="1066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4800" y="3200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124200" y="1828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200400" y="24384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43000" y="2590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6002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676400" y="2209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895600" y="1447800"/>
            <a:ext cx="2286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5562600" y="914400"/>
            <a:ext cx="3581400" cy="2133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Extensive/protective irrigation of dry crops  over large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Cloud Callout 100"/>
          <p:cNvSpPr/>
          <p:nvPr/>
        </p:nvSpPr>
        <p:spPr>
          <a:xfrm>
            <a:off x="5257800" y="4724400"/>
            <a:ext cx="2895600" cy="1524000"/>
          </a:xfrm>
          <a:prstGeom prst="cloudCallout">
            <a:avLst>
              <a:gd name="adj1" fmla="val -67979"/>
              <a:gd name="adj2" fmla="val -37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IGB, most wells fell into disuse; many were filled 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3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3813"/>
            <a:ext cx="9172576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6781800" y="304800"/>
            <a:ext cx="23622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Regular maintenance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81000" y="914400"/>
            <a:ext cx="23622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Rule Enforcement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248400" y="2438400"/>
            <a:ext cx="2362200" cy="1676400"/>
          </a:xfrm>
          <a:prstGeom prst="cloudCallout">
            <a:avLst>
              <a:gd name="adj1" fmla="val -115734"/>
              <a:gd name="adj2" fmla="val 105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Effective and efficient Main System Management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25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Oval 75"/>
          <p:cNvSpPr/>
          <p:nvPr/>
        </p:nvSpPr>
        <p:spPr>
          <a:xfrm>
            <a:off x="8305800" y="4724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6477000" y="762000"/>
            <a:ext cx="3200400" cy="1676400"/>
          </a:xfrm>
          <a:prstGeom prst="cloudCallout">
            <a:avLst>
              <a:gd name="adj1" fmla="val -65712"/>
              <a:gd name="adj2" fmla="val 393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All these three preconditions are violated in Indian systems today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Cloud Callout 90"/>
          <p:cNvSpPr/>
          <p:nvPr/>
        </p:nvSpPr>
        <p:spPr>
          <a:xfrm>
            <a:off x="5638800" y="4114800"/>
            <a:ext cx="3276600" cy="129540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Anarchy; deferred maintenance; poor main-system management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3825"/>
            <a:ext cx="101631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3200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4724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4572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175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26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48200" y="2362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2209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70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10400" y="2438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1981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1200" y="1828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1828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864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674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770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534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2514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0" y="2133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434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24400" y="1219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6800" y="2209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34000" y="1143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5800" y="289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05200" y="190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81400" y="2514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600200" y="2286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81200" y="1143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190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2766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28800" y="5105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95400" y="571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76400" y="556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28800" y="670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05200" y="670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05400" y="640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15000" y="640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53200" y="556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34200" y="541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67600" y="6629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43800" y="541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43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482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578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43400" y="4267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3340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532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34200" y="3276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866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43800" y="3276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486400" y="3886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867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4770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562600" y="4648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9436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532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772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1534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7630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242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004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1148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95800" y="3200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5720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105400" y="3124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8200" y="5257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76400" y="4648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1336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209800" y="4267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4290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Cloud Callout 83"/>
          <p:cNvSpPr/>
          <p:nvPr/>
        </p:nvSpPr>
        <p:spPr>
          <a:xfrm>
            <a:off x="5410200" y="4114800"/>
            <a:ext cx="3886200" cy="1371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And wells returned with a vengeance now with motor pumps to replace muscle power.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82200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7391400" y="1295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0" y="175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0" y="160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610600" y="160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7162800" y="457200"/>
            <a:ext cx="1981200" cy="1600200"/>
          </a:xfrm>
          <a:prstGeom prst="cloudCallout">
            <a:avLst>
              <a:gd name="adj1" fmla="val -110163"/>
              <a:gd name="adj2" fmla="val 145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Rice, sugarcane, banana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7526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192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524000" y="3200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6764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52800" y="4724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5720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1816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4008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7818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934200" y="4572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3914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572000" y="175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530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054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5626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648200" y="2362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257800" y="2209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4770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8580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010400" y="2438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10200" y="1981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791200" y="1828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00800" y="1828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4864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8674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77000" y="259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153400" y="2743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590800" y="2514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9718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048000" y="2133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343400" y="1371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724400" y="1219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876800" y="2209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334000" y="1143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85800" y="289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505200" y="190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581400" y="2514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00200" y="2286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981200" y="1143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133600" y="190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276600" y="1524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828800" y="5105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295400" y="5715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676400" y="556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828800" y="670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505200" y="6705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105400" y="640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715000" y="6400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553200" y="5562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934200" y="541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467600" y="6629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543800" y="5410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343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6482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2578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343400" y="4267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3340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53200" y="34290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934200" y="3276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86600" y="4343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543800" y="32766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486400" y="3886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867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4770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562600" y="4648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9436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5532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772400" y="3733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81534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8305800" y="4724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8763000" y="3581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2667000" y="4495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1242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2004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114800" y="3352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495800" y="32004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72000" y="4114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105400" y="3124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838200" y="52578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676400" y="4648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1336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09800" y="4267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429000" y="3505200"/>
            <a:ext cx="2286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Cloud Callout 183"/>
          <p:cNvSpPr/>
          <p:nvPr/>
        </p:nvSpPr>
        <p:spPr>
          <a:xfrm>
            <a:off x="6400800" y="3048000"/>
            <a:ext cx="2743200" cy="1676400"/>
          </a:xfrm>
          <a:prstGeom prst="cloudCallout">
            <a:avLst>
              <a:gd name="adj1" fmla="val 22819"/>
              <a:gd name="adj2" fmla="val 800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GW boom  muted the failure of public irrigation.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5" name="Cloud Callout 184"/>
          <p:cNvSpPr/>
          <p:nvPr/>
        </p:nvSpPr>
        <p:spPr>
          <a:xfrm>
            <a:off x="-381000" y="1600200"/>
            <a:ext cx="32004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Instead of canal water, farmers agitated for power subsidies.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7" grpId="0" animBg="1"/>
      <p:bldP spid="3" grpId="0" animBg="1"/>
      <p:bldP spid="101" grpId="0" animBg="1"/>
      <p:bldP spid="102" grpId="0" animBg="1"/>
      <p:bldP spid="103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5334000" y="3505200"/>
            <a:ext cx="2438400" cy="76200"/>
          </a:xfrm>
          <a:prstGeom prst="straightConnector1">
            <a:avLst/>
          </a:prstGeom>
          <a:ln w="38100">
            <a:prstDash val="sysDash"/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34000" y="3886200"/>
            <a:ext cx="2438400" cy="76200"/>
          </a:xfrm>
          <a:prstGeom prst="straightConnector1">
            <a:avLst/>
          </a:prstGeom>
          <a:ln w="38100">
            <a:prstDash val="sysDash"/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917</Words>
  <Application>Microsoft Office PowerPoint</Application>
  <PresentationFormat>On-screen Show (4:3)</PresentationFormat>
  <Paragraphs>248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Times New Roman</vt:lpstr>
      <vt:lpstr>Comic Sans MS</vt:lpstr>
      <vt:lpstr>Angsana New</vt:lpstr>
      <vt:lpstr>Office Theme</vt:lpstr>
      <vt:lpstr>Document</vt:lpstr>
      <vt:lpstr>The Past, Present and Future of Canal Irrigation in India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For exploiting peasantry through rack-renting, the Colonial administration maintained systems, enforced rules and managed main-systems efficiently. The welfare state failed to  do any of these.</vt:lpstr>
      <vt:lpstr>Slide 13</vt:lpstr>
      <vt:lpstr>Shrinking of Canal Commands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Tushaar Shah</dc:creator>
  <cp:lastModifiedBy>upalia</cp:lastModifiedBy>
  <cp:revision>10</cp:revision>
  <dcterms:created xsi:type="dcterms:W3CDTF">2009-10-29T10:16:25Z</dcterms:created>
  <dcterms:modified xsi:type="dcterms:W3CDTF">2009-11-30T23:31:38Z</dcterms:modified>
</cp:coreProperties>
</file>